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56" r:id="rId2"/>
    <p:sldId id="740" r:id="rId3"/>
    <p:sldId id="741" r:id="rId4"/>
    <p:sldId id="735" r:id="rId5"/>
    <p:sldId id="736" r:id="rId6"/>
    <p:sldId id="737" r:id="rId7"/>
    <p:sldId id="739" r:id="rId8"/>
    <p:sldId id="742" r:id="rId9"/>
    <p:sldId id="738" r:id="rId10"/>
    <p:sldId id="300" r:id="rId11"/>
  </p:sldIdLst>
  <p:sldSz cx="12192000" cy="6858000"/>
  <p:notesSz cx="6858000" cy="9144000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975BC"/>
    <a:srgbClr val="FFFFFF"/>
    <a:srgbClr val="F5F5F5"/>
    <a:srgbClr val="3875BA"/>
    <a:srgbClr val="3A74BB"/>
    <a:srgbClr val="3777BA"/>
    <a:srgbClr val="3876BA"/>
    <a:srgbClr val="000000"/>
    <a:srgbClr val="377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68"/>
    <p:restoredTop sz="94688"/>
  </p:normalViewPr>
  <p:slideViewPr>
    <p:cSldViewPr snapToGrid="0" snapToObjects="1">
      <p:cViewPr>
        <p:scale>
          <a:sx n="94" d="100"/>
          <a:sy n="94" d="100"/>
        </p:scale>
        <p:origin x="168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A43290B-164D-1945-8DD5-4ACC8F3D2BCD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DAC299C-AABF-724F-9DFD-37D549356A1F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E10BB48-E228-C142-8476-D0A867442604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noProof="0"/>
              <a:t>Haga clic para modificar los estilos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9E1ED7B-C595-3C49-AF12-E700DE43FF5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5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657599"/>
            <a:ext cx="9144000" cy="111510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030244"/>
            <a:ext cx="9144000" cy="54324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459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738155" y="365125"/>
            <a:ext cx="7734300" cy="4955812"/>
          </a:xfrm>
        </p:spPr>
        <p:txBody>
          <a:bodyPr vert="eaVert"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9AAC3-CC91-0B4E-8C20-82B9A9BC8F43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AC5B7-3FC4-8646-9581-025A943C610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45144" y="398826"/>
            <a:ext cx="2129246" cy="2638842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63103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5DB3D-B4F8-4E40-88F4-F1DA3E43950A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7750B-09F4-1F48-9C7C-FAA225CCD37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ctrTitle"/>
          </p:nvPr>
        </p:nvSpPr>
        <p:spPr>
          <a:xfrm>
            <a:off x="1524000" y="3657599"/>
            <a:ext cx="9144000" cy="111510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10" name="Subtítulo 2"/>
          <p:cNvSpPr>
            <a:spLocks noGrp="1"/>
          </p:cNvSpPr>
          <p:nvPr>
            <p:ph type="subTitle" idx="1"/>
          </p:nvPr>
        </p:nvSpPr>
        <p:spPr>
          <a:xfrm>
            <a:off x="1524000" y="5030244"/>
            <a:ext cx="9144000" cy="54324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0638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541" y="1389837"/>
            <a:ext cx="9901647" cy="3987234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5C02D-0300-CD44-81D2-BAB214729F09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83F0D-35D7-1E4A-B981-8F698437790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657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394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5BE07-3F65-B847-B90C-9B848AF25B97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BEB2E-DCB3-0A40-90B3-F055FB08725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42124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19801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19801"/>
          </a:xfrm>
        </p:spPr>
        <p:txBody>
          <a:bodyPr/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0C166-AF1A-4440-B2D5-A9CEE7BA433E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569B9-8D1D-6541-A06E-201761265A0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181965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5AC73-B3C7-3248-B37C-B66E4123E4B7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EFA2B7-19F6-5549-A948-7F59198E8E8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838200" y="398826"/>
            <a:ext cx="8206409" cy="592183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66918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950EF-67BE-4147-A48A-7CCCD3AF180D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A214D-E25B-924B-9BB4-6D1F0483E7DB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98826"/>
            <a:ext cx="9901646" cy="592183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65836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114F6F-3348-5140-A1BF-B77B395711CD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02216-DE30-E947-853A-DE79F90C292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653620" y="935644"/>
            <a:ext cx="2508034" cy="38610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304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1619794"/>
            <a:ext cx="6286000" cy="365788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dirty="0"/>
              <a:t>Arrastre la imagen al marcador de posición o haga clic en el icono para agregarla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567542" y="1619794"/>
            <a:ext cx="3204483" cy="365788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B2F5C-CC5B-A944-B548-152357E25043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1BB97-318D-D042-9746-E80704AC382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567542" y="398826"/>
            <a:ext cx="9901646" cy="592183"/>
          </a:xfrm>
        </p:spPr>
        <p:txBody>
          <a:bodyPr anchor="t"/>
          <a:lstStyle>
            <a:lvl1pPr algn="r">
              <a:defRPr sz="32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151299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6DDA7-DE94-334D-AEE9-E28113262443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25E97-4A03-064B-A855-BF25BAFBBF1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98826"/>
            <a:ext cx="8315739" cy="592183"/>
          </a:xfrm>
        </p:spPr>
        <p:txBody>
          <a:bodyPr anchor="t"/>
          <a:lstStyle>
            <a:lvl1pPr algn="l">
              <a:defRPr sz="3200" b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47957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/>
              <a:t>Haga clic para modificar el estilo de título del patrón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/>
              <a:t>Haga clic para modificar los estilos de texto del patrón</a:t>
            </a:r>
          </a:p>
          <a:p>
            <a:pPr lvl="1"/>
            <a:r>
              <a:rPr lang="es-ES_tradnl" altLang="es-ES_tradnl"/>
              <a:t>Segundo nivel</a:t>
            </a:r>
          </a:p>
          <a:p>
            <a:pPr lvl="2"/>
            <a:r>
              <a:rPr lang="es-ES_tradnl" altLang="es-ES_tradnl"/>
              <a:t>Tercer nivel</a:t>
            </a:r>
          </a:p>
          <a:p>
            <a:pPr lvl="3"/>
            <a:r>
              <a:rPr lang="es-ES_tradnl" altLang="es-ES_tradnl"/>
              <a:t>Cuarto nivel</a:t>
            </a:r>
          </a:p>
          <a:p>
            <a:pPr lvl="4"/>
            <a:r>
              <a:rPr lang="es-ES_tradnl" alt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D103D42-5F98-CA44-96C2-31DD2AF8DB21}" type="datetimeFigureOut">
              <a:rPr lang="es-ES_tradnl"/>
              <a:pPr>
                <a:defRPr/>
              </a:pPr>
              <a:t>12/1/22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3694816-DE42-6147-A883-202216357E6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56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8D98CB-E390-ED4B-AA51-2C03F2996345}"/>
              </a:ext>
            </a:extLst>
          </p:cNvPr>
          <p:cNvSpPr/>
          <p:nvPr/>
        </p:nvSpPr>
        <p:spPr>
          <a:xfrm>
            <a:off x="0" y="6144984"/>
            <a:ext cx="12192000" cy="71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BC258-7796-1941-8BE2-2030551DAFE1}"/>
              </a:ext>
            </a:extLst>
          </p:cNvPr>
          <p:cNvSpPr/>
          <p:nvPr/>
        </p:nvSpPr>
        <p:spPr>
          <a:xfrm>
            <a:off x="0" y="166558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5E9F2-038D-BE4E-8F82-05E8164471E3}"/>
              </a:ext>
            </a:extLst>
          </p:cNvPr>
          <p:cNvSpPr txBox="1"/>
          <p:nvPr/>
        </p:nvSpPr>
        <p:spPr>
          <a:xfrm>
            <a:off x="-2507" y="164989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b="1">
                <a:solidFill>
                  <a:srgbClr val="3776BA"/>
                </a:solidFill>
                <a:latin typeface="Avenir" panose="02000503020000020003" pitchFamily="2" charset="0"/>
              </a:rPr>
              <a:t>Tolerancia a la Corrupción</a:t>
            </a:r>
          </a:p>
          <a:p>
            <a:pPr algn="ctr"/>
            <a:r>
              <a:rPr lang="es-ES_tradnl" sz="2800">
                <a:solidFill>
                  <a:srgbClr val="3776BA"/>
                </a:solidFill>
                <a:latin typeface="Avenir" panose="02000503020000020003" pitchFamily="2" charset="0"/>
              </a:rPr>
              <a:t>entre estudiantes de Latino America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014C8-7E1C-3644-9033-FED1B896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" y="6459415"/>
            <a:ext cx="996043" cy="256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2F8AAB-3D83-124E-8D4F-2CA7A37B5992}"/>
              </a:ext>
            </a:extLst>
          </p:cNvPr>
          <p:cNvSpPr txBox="1"/>
          <p:nvPr/>
        </p:nvSpPr>
        <p:spPr>
          <a:xfrm>
            <a:off x="1526038" y="4184562"/>
            <a:ext cx="10555838" cy="19271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endParaRPr lang="es-ES_tradnl" sz="110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s-ES_tradnl" sz="110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s-ES_tradnl" sz="110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s-ES_tradnl" sz="110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r>
              <a:rPr lang="es-ES_tradnl" sz="1100">
                <a:solidFill>
                  <a:schemeClr val="bg1"/>
                </a:solidFill>
                <a:latin typeface="Avenir" panose="02000503020000020003" pitchFamily="2" charset="0"/>
              </a:rPr>
              <a:t>Carrasco, D., PhD,</a:t>
            </a:r>
          </a:p>
          <a:p>
            <a:pPr algn="r"/>
            <a:r>
              <a:rPr lang="es-ES_tradnl" sz="900">
                <a:solidFill>
                  <a:schemeClr val="bg1"/>
                </a:solidFill>
                <a:latin typeface="Avenir" panose="02000503020000020003" pitchFamily="2" charset="0"/>
              </a:rPr>
              <a:t>Centro de Medición MIDE UC</a:t>
            </a:r>
          </a:p>
          <a:p>
            <a:pPr algn="r"/>
            <a:r>
              <a:rPr lang="es-ES_tradnl" sz="900">
                <a:solidFill>
                  <a:schemeClr val="bg1"/>
                </a:solidFill>
                <a:latin typeface="Avenir" panose="02000503020000020003" pitchFamily="2" charset="0"/>
              </a:rPr>
              <a:t>Pontificia Universidad Católica de Chile</a:t>
            </a:r>
          </a:p>
          <a:p>
            <a:pPr algn="r"/>
            <a:endParaRPr lang="es-ES_tradnl" sz="90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r>
              <a:rPr lang="es-ES_tradnl" sz="1100">
                <a:solidFill>
                  <a:schemeClr val="bg1"/>
                </a:solidFill>
                <a:latin typeface="Avenir" panose="02000503020000020003" pitchFamily="2" charset="0"/>
              </a:rPr>
              <a:t>Pavón, A., Ms.</a:t>
            </a:r>
          </a:p>
          <a:p>
            <a:pPr algn="r"/>
            <a:r>
              <a:rPr lang="es-ES_tradnl" sz="900">
                <a:solidFill>
                  <a:schemeClr val="bg1"/>
                </a:solidFill>
                <a:latin typeface="Avenir" panose="02000503020000020003" pitchFamily="2" charset="0"/>
              </a:rPr>
              <a:t>School of Law</a:t>
            </a:r>
          </a:p>
          <a:p>
            <a:pPr algn="r"/>
            <a:r>
              <a:rPr lang="es-ES_tradnl" sz="900">
                <a:solidFill>
                  <a:schemeClr val="bg1"/>
                </a:solidFill>
                <a:latin typeface="Avenir" panose="02000503020000020003" pitchFamily="2" charset="0"/>
              </a:rPr>
              <a:t>Universidad Alberto Hurtado</a:t>
            </a:r>
            <a:endParaRPr lang="es-ES_tradnl" sz="110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897FE-C564-9A4B-809A-CC8A6E86FDEF}"/>
              </a:ext>
            </a:extLst>
          </p:cNvPr>
          <p:cNvSpPr txBox="1"/>
          <p:nvPr/>
        </p:nvSpPr>
        <p:spPr>
          <a:xfrm>
            <a:off x="1017863" y="3605502"/>
            <a:ext cx="10154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>
                <a:solidFill>
                  <a:schemeClr val="bg1"/>
                </a:solidFill>
                <a:latin typeface="Avenir" panose="02000503020000020003" pitchFamily="2" charset="0"/>
              </a:rPr>
              <a:t>SCPP 2022</a:t>
            </a:r>
          </a:p>
          <a:p>
            <a:pPr algn="ctr"/>
            <a:r>
              <a:rPr lang="es-ES_tradnl">
                <a:solidFill>
                  <a:schemeClr val="bg1"/>
                </a:solidFill>
                <a:latin typeface="Avenir" panose="02000503020000020003" pitchFamily="2" charset="0"/>
              </a:rPr>
              <a:t>Sociedad Chilena de Políticas Públicas</a:t>
            </a:r>
          </a:p>
          <a:p>
            <a:pPr algn="ctr"/>
            <a:endParaRPr lang="es-ES_tradnl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ctr"/>
            <a:r>
              <a:rPr lang="es-ES_tradnl">
                <a:solidFill>
                  <a:schemeClr val="bg1"/>
                </a:solidFill>
                <a:latin typeface="Avenir" panose="02000503020000020003" pitchFamily="2" charset="0"/>
              </a:rPr>
              <a:t>Enero 12</a:t>
            </a:r>
          </a:p>
          <a:p>
            <a:pPr algn="ctr"/>
            <a:r>
              <a:rPr lang="es-ES_tradnl">
                <a:solidFill>
                  <a:schemeClr val="bg1"/>
                </a:solidFill>
                <a:latin typeface="Avenir" panose="02000503020000020003" pitchFamily="2" charset="0"/>
              </a:rPr>
              <a:t>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CC6B8B-5FDD-E14C-985F-9405B33B7D66}"/>
              </a:ext>
            </a:extLst>
          </p:cNvPr>
          <p:cNvSpPr/>
          <p:nvPr/>
        </p:nvSpPr>
        <p:spPr>
          <a:xfrm>
            <a:off x="4018652" y="6438505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>
                <a:solidFill>
                  <a:srgbClr val="3975BC"/>
                </a:solidFill>
                <a:latin typeface="Avenir Book" panose="02000503020000020003" pitchFamily="2" charset="0"/>
              </a:rPr>
              <a:t>https://github.com/dacarras/schpp_2022_corr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81462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4B674B-91EB-8B43-996C-B04CAC93BFC7}"/>
              </a:ext>
            </a:extLst>
          </p:cNvPr>
          <p:cNvSpPr/>
          <p:nvPr/>
        </p:nvSpPr>
        <p:spPr>
          <a:xfrm>
            <a:off x="1219200" y="0"/>
            <a:ext cx="10972800" cy="6858000"/>
          </a:xfrm>
          <a:prstGeom prst="rect">
            <a:avLst/>
          </a:prstGeom>
          <a:solidFill>
            <a:srgbClr val="37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A50D8AF-A211-1944-8F3F-F3B7A0D7DAAA}"/>
              </a:ext>
            </a:extLst>
          </p:cNvPr>
          <p:cNvSpPr txBox="1">
            <a:spLocks/>
          </p:cNvSpPr>
          <p:nvPr/>
        </p:nvSpPr>
        <p:spPr bwMode="auto">
          <a:xfrm>
            <a:off x="6840187" y="434487"/>
            <a:ext cx="4769220" cy="623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l"/>
            <a:r>
              <a:rPr lang="en-GB" sz="4000" dirty="0">
                <a:solidFill>
                  <a:schemeClr val="bg1"/>
                </a:solidFill>
                <a:latin typeface="Avenir" panose="02000503020000020003" pitchFamily="2" charset="0"/>
              </a:rPr>
              <a:t>References</a:t>
            </a:r>
            <a:endParaRPr lang="en-GB" sz="1400" b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US" sz="1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2DEBCD4-EAF9-1141-9D12-F12E1E5D3552}"/>
              </a:ext>
            </a:extLst>
          </p:cNvPr>
          <p:cNvSpPr txBox="1">
            <a:spLocks/>
          </p:cNvSpPr>
          <p:nvPr/>
        </p:nvSpPr>
        <p:spPr bwMode="auto">
          <a:xfrm>
            <a:off x="1106115" y="441462"/>
            <a:ext cx="4876801" cy="618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pPr algn="l"/>
            <a:r>
              <a:rPr lang="en-GB" sz="4000" dirty="0" err="1">
                <a:solidFill>
                  <a:schemeClr val="bg1"/>
                </a:solidFill>
                <a:latin typeface="Avenir" panose="02000503020000020003" pitchFamily="2" charset="0"/>
              </a:rPr>
              <a:t>Muchas</a:t>
            </a:r>
            <a:r>
              <a:rPr lang="en-GB" sz="4000" dirty="0">
                <a:solidFill>
                  <a:schemeClr val="bg1"/>
                </a:solidFill>
                <a:latin typeface="Avenir" panose="02000503020000020003" pitchFamily="2" charset="0"/>
              </a:rPr>
              <a:t> gracias!</a:t>
            </a:r>
            <a:br>
              <a:rPr lang="en-GB" sz="4000" dirty="0">
                <a:solidFill>
                  <a:schemeClr val="bg1"/>
                </a:solidFill>
                <a:latin typeface="Avenir" panose="02000503020000020003" pitchFamily="2" charset="0"/>
              </a:rPr>
            </a:br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br>
              <a:rPr lang="en-GB" sz="1600" i="1" dirty="0">
                <a:solidFill>
                  <a:schemeClr val="bg1"/>
                </a:solidFill>
                <a:latin typeface="Avenir" panose="02000503020000020003" pitchFamily="2" charset="0"/>
              </a:rPr>
            </a:br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600" i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400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l"/>
            <a:endParaRPr lang="en-GB" sz="1400" dirty="0">
              <a:solidFill>
                <a:schemeClr val="bg1"/>
              </a:solidFill>
              <a:latin typeface="Avenir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47020-F279-C34C-A2B5-C9D22244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74" y="1520041"/>
            <a:ext cx="4650633" cy="4506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F80626-5153-844A-B49E-9F8BB04512B2}"/>
              </a:ext>
            </a:extLst>
          </p:cNvPr>
          <p:cNvSpPr/>
          <p:nvPr/>
        </p:nvSpPr>
        <p:spPr>
          <a:xfrm>
            <a:off x="1219200" y="1520041"/>
            <a:ext cx="4650632" cy="4506362"/>
          </a:xfrm>
          <a:prstGeom prst="rect">
            <a:avLst/>
          </a:prstGeom>
          <a:ln>
            <a:solidFill>
              <a:srgbClr val="F5F5F5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Times" pitchFamily="2" charset="0"/>
              </a:rPr>
              <a:t>Good Citizenship for the Next Generation</a:t>
            </a:r>
          </a:p>
          <a:p>
            <a:pPr algn="ctr"/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Times" pitchFamily="2" charset="0"/>
              </a:rPr>
              <a:t>A Global Perspective Using IEA ICCS 2016 Data</a:t>
            </a: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endParaRPr lang="en-US" sz="16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r>
              <a:rPr lang="en-US" sz="1200" dirty="0" err="1">
                <a:solidFill>
                  <a:srgbClr val="FFFFFF"/>
                </a:solidFill>
                <a:latin typeface="Times" pitchFamily="2" charset="0"/>
              </a:rPr>
              <a:t>Treviño</a:t>
            </a:r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, E.,</a:t>
            </a:r>
          </a:p>
          <a:p>
            <a:pPr algn="r"/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Claes, E.,</a:t>
            </a:r>
          </a:p>
          <a:p>
            <a:pPr algn="r"/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Kennedy, K.J.,</a:t>
            </a:r>
          </a:p>
          <a:p>
            <a:pPr algn="r"/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Carrasco, D.</a:t>
            </a:r>
          </a:p>
          <a:p>
            <a:pPr algn="r"/>
            <a:r>
              <a:rPr lang="en-US" sz="1200" i="1" dirty="0">
                <a:solidFill>
                  <a:srgbClr val="FFFFFF"/>
                </a:solidFill>
                <a:latin typeface="Times" pitchFamily="2" charset="0"/>
              </a:rPr>
              <a:t>Editors</a:t>
            </a:r>
            <a:r>
              <a:rPr lang="en-US" sz="1200" dirty="0">
                <a:solidFill>
                  <a:srgbClr val="FFFFFF"/>
                </a:solidFill>
                <a:latin typeface="Times" pitchFamily="2" charset="0"/>
              </a:rPr>
              <a:t> </a:t>
            </a: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Avenir" panose="02000503020000020003" pitchFamily="2" charset="0"/>
              </a:rPr>
              <a:t>https://</a:t>
            </a:r>
            <a:r>
              <a:rPr lang="en-GB" sz="1200" dirty="0" err="1">
                <a:solidFill>
                  <a:schemeClr val="bg1"/>
                </a:solidFill>
                <a:latin typeface="Avenir" panose="02000503020000020003" pitchFamily="2" charset="0"/>
              </a:rPr>
              <a:t>www.springer.com</a:t>
            </a:r>
            <a:r>
              <a:rPr lang="en-GB" sz="1200" dirty="0">
                <a:solidFill>
                  <a:schemeClr val="bg1"/>
                </a:solidFill>
                <a:latin typeface="Avenir" panose="02000503020000020003" pitchFamily="2" charset="0"/>
              </a:rPr>
              <a:t>/</a:t>
            </a:r>
            <a:r>
              <a:rPr lang="en-GB" sz="1200" dirty="0" err="1">
                <a:solidFill>
                  <a:schemeClr val="bg1"/>
                </a:solidFill>
                <a:latin typeface="Avenir" panose="02000503020000020003" pitchFamily="2" charset="0"/>
              </a:rPr>
              <a:t>gp</a:t>
            </a:r>
            <a:r>
              <a:rPr lang="en-GB" sz="1200" dirty="0">
                <a:solidFill>
                  <a:schemeClr val="bg1"/>
                </a:solidFill>
                <a:latin typeface="Avenir" panose="02000503020000020003" pitchFamily="2" charset="0"/>
              </a:rPr>
              <a:t>/book/9783030757458</a:t>
            </a:r>
            <a:endParaRPr lang="en-GB" sz="4400" b="1" dirty="0">
              <a:solidFill>
                <a:schemeClr val="bg1"/>
              </a:solidFill>
              <a:latin typeface="Avenir" panose="02000503020000020003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  <a:p>
            <a:pPr algn="r"/>
            <a:endParaRPr lang="en-US" sz="1200" dirty="0">
              <a:solidFill>
                <a:srgbClr val="FFFFFF"/>
              </a:solidFill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4CF4C-EA01-304F-8A69-19A73306C60C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FFFFFF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FFFFFF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FFFFFF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FFFFFF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22703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CD81E-7F49-6D44-BE5B-0650280A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9359" y="984250"/>
            <a:ext cx="4942024" cy="488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7D3F52-F3F8-8C4D-9404-FEBEBAED27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3976" y="1438716"/>
            <a:ext cx="3731465" cy="3980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754B9-ED9B-2F42-B689-96C25AC8D0D3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07333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ED3B48A1-84C5-C84A-B092-910B7D5361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31" y="0"/>
            <a:ext cx="2033069" cy="2033069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2AD2E44A-BE11-3D49-A134-915BE06402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813" y="2222963"/>
            <a:ext cx="1727618" cy="1727618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31D7D12E-AE78-544F-A7B0-2013FB877D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592" y="4445925"/>
            <a:ext cx="1727618" cy="17276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CF77E5D-0D81-7745-A524-228BF10B1B7A}"/>
              </a:ext>
            </a:extLst>
          </p:cNvPr>
          <p:cNvSpPr txBox="1"/>
          <p:nvPr/>
        </p:nvSpPr>
        <p:spPr>
          <a:xfrm>
            <a:off x="728398" y="233740"/>
            <a:ext cx="184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3875BA"/>
                </a:solidFill>
                <a:latin typeface="Avenir Book" panose="02000503020000020003" pitchFamily="2" charset="0"/>
              </a:rPr>
              <a:t>corrupción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DDE29-5ECB-E943-B457-FDBF5C9C2455}"/>
              </a:ext>
            </a:extLst>
          </p:cNvPr>
          <p:cNvSpPr txBox="1"/>
          <p:nvPr/>
        </p:nvSpPr>
        <p:spPr>
          <a:xfrm>
            <a:off x="10142224" y="172775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3875BA"/>
                </a:solidFill>
                <a:latin typeface="Avenir Book" panose="02000503020000020003" pitchFamily="2" charset="0"/>
              </a:rPr>
              <a:t>esfuerzos anticorrupción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3E5985-8820-9C47-BB24-89BAA02C0074}"/>
              </a:ext>
            </a:extLst>
          </p:cNvPr>
          <p:cNvCxnSpPr/>
          <p:nvPr/>
        </p:nvCxnSpPr>
        <p:spPr>
          <a:xfrm flipH="1">
            <a:off x="3674225" y="3428999"/>
            <a:ext cx="5187142" cy="1"/>
          </a:xfrm>
          <a:prstGeom prst="straightConnector1">
            <a:avLst/>
          </a:prstGeom>
          <a:ln w="98425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3FC5F9-327F-4B4B-8462-D3F5B66A7E2C}"/>
              </a:ext>
            </a:extLst>
          </p:cNvPr>
          <p:cNvSpPr txBox="1"/>
          <p:nvPr/>
        </p:nvSpPr>
        <p:spPr>
          <a:xfrm>
            <a:off x="5223086" y="123280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3875BA"/>
                </a:solidFill>
                <a:latin typeface="Avenir Book" panose="02000503020000020003" pitchFamily="2" charset="0"/>
              </a:rPr>
              <a:t>intolerancia a la corrupción</a:t>
            </a: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F0E8F1E9-F4D6-C545-809C-064CEFA07E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4225" y="957424"/>
            <a:ext cx="4943149" cy="4943149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85709649-41DB-8343-B7BF-D08B2AD5C97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9741" y="754185"/>
            <a:ext cx="1132114" cy="1132114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87745DBD-104D-FD42-9D5C-4E9071DD014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0079" y="769610"/>
            <a:ext cx="1011438" cy="1011438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95D5E401-8729-0748-BCBB-A44DED7B7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3446" y="981049"/>
            <a:ext cx="4895897" cy="48958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E631ED5-D981-4644-9840-CC0651EE1EF8}"/>
              </a:ext>
            </a:extLst>
          </p:cNvPr>
          <p:cNvSpPr txBox="1"/>
          <p:nvPr/>
        </p:nvSpPr>
        <p:spPr>
          <a:xfrm>
            <a:off x="5223086" y="6083287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3875BA"/>
                </a:solidFill>
                <a:latin typeface="Avenir Book" panose="02000503020000020003" pitchFamily="2" charset="0"/>
              </a:rPr>
              <a:t>Supuesto normativo</a:t>
            </a:r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14FD16FD-BA6C-9F40-8F7F-E867957B37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452" t="16503" r="16352" b="16534"/>
          <a:stretch/>
        </p:blipFill>
        <p:spPr>
          <a:xfrm>
            <a:off x="9717776" y="2210492"/>
            <a:ext cx="2445476" cy="24370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56B06B-B7AD-494E-8A4A-50675ABD84C5}"/>
              </a:ext>
            </a:extLst>
          </p:cNvPr>
          <p:cNvSpPr/>
          <p:nvPr/>
        </p:nvSpPr>
        <p:spPr>
          <a:xfrm>
            <a:off x="8336457" y="6482988"/>
            <a:ext cx="3853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s-ES_tradnl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s-ES_tradnl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s-ES_tradnl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s-ES_tradnl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E38A9-DED9-C448-843D-2811CAC8095C}"/>
              </a:ext>
            </a:extLst>
          </p:cNvPr>
          <p:cNvSpPr txBox="1"/>
          <p:nvPr/>
        </p:nvSpPr>
        <p:spPr>
          <a:xfrm>
            <a:off x="5315963" y="123280"/>
            <a:ext cx="184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3875BA"/>
                </a:solidFill>
                <a:latin typeface="Avenir Book" panose="02000503020000020003" pitchFamily="2" charset="0"/>
              </a:rPr>
              <a:t>tolerancia a la corrupción</a:t>
            </a:r>
          </a:p>
        </p:txBody>
      </p:sp>
    </p:spTree>
    <p:extLst>
      <p:ext uri="{BB962C8B-B14F-4D97-AF65-F5344CB8AC3E}">
        <p14:creationId xmlns:p14="http://schemas.microsoft.com/office/powerpoint/2010/main" val="11023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5" grpId="1"/>
      <p:bldP spid="4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7"/>
            <a:ext cx="11847615" cy="713282"/>
          </a:xfrm>
        </p:spPr>
        <p:txBody>
          <a:bodyPr/>
          <a:lstStyle/>
          <a:p>
            <a:r>
              <a:rPr lang="es-ES_tradnl" sz="4400" dirty="0">
                <a:latin typeface="Avenir" panose="02000503020000020003" pitchFamily="2" charset="0"/>
              </a:rPr>
              <a:t>Normas anticorrupción y educación cívica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5D62744-524E-EF47-BEAF-257F80B91CF5}"/>
              </a:ext>
            </a:extLst>
          </p:cNvPr>
          <p:cNvSpPr txBox="1">
            <a:spLocks/>
          </p:cNvSpPr>
          <p:nvPr/>
        </p:nvSpPr>
        <p:spPr>
          <a:xfrm>
            <a:off x="344385" y="1371601"/>
            <a:ext cx="11340934" cy="508757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dirty="0">
                <a:latin typeface="Avenir" panose="02000503020000020003" pitchFamily="2" charset="0"/>
              </a:rPr>
              <a:t>Supuesto normativo</a:t>
            </a:r>
          </a:p>
          <a:p>
            <a:pPr marL="457200" lvl="1" indent="0">
              <a:buNone/>
            </a:pPr>
            <a:endParaRPr lang="es-ES_tradnl" sz="2800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Algunas iniciativas de 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politicas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 públicas de 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Anticorrupcción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 operan bajo ciertos </a:t>
            </a:r>
            <a:r>
              <a:rPr lang="es-ES_tradnl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supuestos normativos</a:t>
            </a:r>
            <a:r>
              <a:rPr lang="es-ES_tradnl" b="1" dirty="0">
                <a:solidFill>
                  <a:srgbClr val="3776BA"/>
                </a:solidFill>
                <a:latin typeface="Avenir" panose="02000503020000020003" pitchFamily="2" charset="0"/>
              </a:rPr>
              <a:t> 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(Graf, 2006; Rose-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Ackerman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 &amp; 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Palifka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, 2016). En particular, las </a:t>
            </a:r>
            <a:r>
              <a:rPr lang="es-ES_tradnl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leyes de </a:t>
            </a:r>
            <a:r>
              <a:rPr lang="es-ES_tradnl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transparecia</a:t>
            </a:r>
            <a:r>
              <a:rPr lang="es-ES_tradnl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asumen que los ciudadanos se involucraran en el </a:t>
            </a:r>
            <a:r>
              <a:rPr lang="es-ES_tradnl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escrutinio de las autoridades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, lo que gatilla procesos de 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accountability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 sobre burócratas, y consecuentemente debiera frenar la corrupción.</a:t>
            </a:r>
          </a:p>
          <a:p>
            <a:pPr lvl="1"/>
            <a:endParaRPr lang="es-ES_tradnl" sz="2800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Politicas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 públicas que 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descanzan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 en la </a:t>
            </a:r>
            <a:r>
              <a:rPr lang="es-ES_tradnl" b="1" dirty="0">
                <a:solidFill>
                  <a:srgbClr val="3776BA"/>
                </a:solidFill>
                <a:latin typeface="Avenir" panose="02000503020000020003" pitchFamily="2" charset="0"/>
              </a:rPr>
              <a:t>participación ciudadana 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tienen </a:t>
            </a:r>
            <a:r>
              <a:rPr lang="es-ES_tradnl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menos chances de ser exitosas en sociedades con </a:t>
            </a:r>
            <a:r>
              <a:rPr lang="es-ES_tradnl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altos </a:t>
            </a:r>
            <a:r>
              <a:rPr lang="es-ES_tradnl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níveles</a:t>
            </a:r>
            <a:r>
              <a:rPr lang="es-ES_tradnl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tolerancia a la corrupción, y bajo conocimiento cívico 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(</a:t>
            </a:r>
            <a:r>
              <a:rPr lang="es-ES_tradnl" dirty="0" err="1">
                <a:solidFill>
                  <a:srgbClr val="3776BA"/>
                </a:solidFill>
                <a:latin typeface="Avenir" panose="02000503020000020003" pitchFamily="2" charset="0"/>
              </a:rPr>
              <a:t>Husted</a:t>
            </a:r>
            <a:r>
              <a:rPr lang="es-ES_tradnl" dirty="0">
                <a:solidFill>
                  <a:srgbClr val="3776BA"/>
                </a:solidFill>
                <a:latin typeface="Avenir" panose="02000503020000020003" pitchFamily="2" charset="0"/>
              </a:rPr>
              <a:t>, 1999).</a:t>
            </a:r>
            <a:endParaRPr lang="es-ES_tradnl" dirty="0">
              <a:latin typeface="Avenir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69F18-6AD8-214A-ABE6-8503C80D6DF3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26711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7"/>
            <a:ext cx="11847615" cy="713282"/>
          </a:xfrm>
        </p:spPr>
        <p:txBody>
          <a:bodyPr/>
          <a:lstStyle/>
          <a:p>
            <a:r>
              <a:rPr lang="es-ES_tradnl" sz="4800" dirty="0">
                <a:latin typeface="Avenir" panose="02000503020000020003" pitchFamily="2" charset="0"/>
              </a:rPr>
              <a:t>Normas anticorrupción y educación cívica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5D62744-524E-EF47-BEAF-257F80B91CF5}"/>
              </a:ext>
            </a:extLst>
          </p:cNvPr>
          <p:cNvSpPr txBox="1">
            <a:spLocks/>
          </p:cNvSpPr>
          <p:nvPr/>
        </p:nvSpPr>
        <p:spPr>
          <a:xfrm>
            <a:off x="344385" y="1371601"/>
            <a:ext cx="11340934" cy="508757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dirty="0">
                <a:latin typeface="Avenir" panose="02000503020000020003" pitchFamily="2" charset="0"/>
              </a:rPr>
              <a:t>¿Se encuentra alineado el </a:t>
            </a:r>
            <a:r>
              <a:rPr lang="es-ES_tradnl" dirty="0" err="1">
                <a:latin typeface="Avenir" panose="02000503020000020003" pitchFamily="2" charset="0"/>
              </a:rPr>
              <a:t>curriculum</a:t>
            </a:r>
            <a:r>
              <a:rPr lang="es-ES_tradnl" dirty="0">
                <a:latin typeface="Avenir" panose="02000503020000020003" pitchFamily="2" charset="0"/>
              </a:rPr>
              <a:t> escolar de los países latinoamericanos a este supuesto? </a:t>
            </a:r>
            <a:r>
              <a:rPr lang="es-ES_tradnl" b="1" dirty="0">
                <a:latin typeface="Avenir" panose="02000503020000020003" pitchFamily="2" charset="0"/>
              </a:rPr>
              <a:t>No.</a:t>
            </a:r>
          </a:p>
          <a:p>
            <a:pPr marL="457200" lvl="1" indent="0">
              <a:buNone/>
            </a:pPr>
            <a:endParaRPr lang="es-ES_tradnl" sz="2800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La implementación de los esfuerzos de anticorrupción requieren del involucramiento de la </a:t>
            </a:r>
            <a:r>
              <a:rPr lang="es-ES_tradnl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educación cívica, </a:t>
            </a:r>
            <a:r>
              <a:rPr lang="es-ES_tradnl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para preparar a los estudiantes para su futuro rol ciudadano</a:t>
            </a:r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 (</a:t>
            </a:r>
            <a:r>
              <a:rPr lang="es-ES_tradnl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Rehren</a:t>
            </a:r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, 2008; </a:t>
            </a:r>
            <a:r>
              <a:rPr lang="es-ES_tradnl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Engel</a:t>
            </a:r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, 2009).</a:t>
            </a:r>
          </a:p>
          <a:p>
            <a:pPr lvl="1"/>
            <a:endParaRPr lang="es-ES_tradnl" dirty="0">
              <a:solidFill>
                <a:srgbClr val="3776BA"/>
              </a:solidFill>
              <a:latin typeface="Avenir" panose="02000503020000020003" pitchFamily="2" charset="0"/>
            </a:endParaRPr>
          </a:p>
          <a:p>
            <a:pPr lvl="1"/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Sin embargo, el </a:t>
            </a:r>
            <a:r>
              <a:rPr lang="es-ES_tradnl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curriculum</a:t>
            </a:r>
            <a:r>
              <a:rPr lang="es-ES_tradnl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de la </a:t>
            </a:r>
            <a:r>
              <a:rPr lang="es-ES_tradnl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eduación</a:t>
            </a:r>
            <a:r>
              <a:rPr lang="es-ES_tradnl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cívica de los países </a:t>
            </a:r>
            <a:r>
              <a:rPr lang="es-ES_tradnl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latinoaméricanos</a:t>
            </a:r>
            <a:r>
              <a:rPr lang="es-ES_tradnl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</a:t>
            </a:r>
            <a:r>
              <a:rPr lang="es-ES_tradnl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carecen del </a:t>
            </a:r>
            <a:r>
              <a:rPr lang="es-ES_tradnl" sz="2000" b="1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enfasis</a:t>
            </a:r>
            <a:r>
              <a:rPr lang="es-ES_tradnl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requerido </a:t>
            </a:r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(</a:t>
            </a:r>
            <a:r>
              <a:rPr lang="es-ES_tradnl" sz="2000" dirty="0" err="1">
                <a:solidFill>
                  <a:srgbClr val="3776BA"/>
                </a:solidFill>
                <a:latin typeface="Avenir" panose="02000503020000020003" pitchFamily="2" charset="0"/>
              </a:rPr>
              <a:t>Bascope</a:t>
            </a:r>
            <a:r>
              <a:rPr lang="es-ES_tradnl" sz="2000" dirty="0">
                <a:solidFill>
                  <a:srgbClr val="3776BA"/>
                </a:solidFill>
                <a:latin typeface="Avenir" panose="02000503020000020003" pitchFamily="2" charset="0"/>
              </a:rPr>
              <a:t>, et al 2015; Cox, et al 2014). Hay una mayor cobertura a como los estudiantes han de relacionarse entre sí; y menos contenidos de como han de relacionarse con el estado y las autoridades; </a:t>
            </a:r>
            <a:r>
              <a:rPr lang="es-ES_tradnl" sz="2000" b="1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descuidando la enseñanza de que constituyen amenazas a la democracia, como la corrupción, nepotismo y la concentración de los medios de comunicación</a:t>
            </a:r>
            <a:r>
              <a:rPr lang="es-ES_tradnl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 (</a:t>
            </a:r>
            <a:r>
              <a:rPr lang="es-ES_tradnl" sz="2000" dirty="0" err="1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Torney-Purta</a:t>
            </a:r>
            <a:r>
              <a:rPr lang="es-ES_tradnl" sz="2000" dirty="0">
                <a:solidFill>
                  <a:srgbClr val="3776BA"/>
                </a:solidFill>
                <a:highlight>
                  <a:srgbClr val="00FFFF"/>
                </a:highlight>
                <a:latin typeface="Avenir" panose="02000503020000020003" pitchFamily="2" charset="0"/>
              </a:rPr>
              <a:t>, 2004).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0C354-9EAF-F34E-9DB8-F1DBB7D2F22F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20527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6" y="398826"/>
            <a:ext cx="2870576" cy="3493551"/>
          </a:xfrm>
        </p:spPr>
        <p:txBody>
          <a:bodyPr/>
          <a:lstStyle/>
          <a:p>
            <a:r>
              <a:rPr lang="es-ES_tradnl" dirty="0">
                <a:latin typeface="Avenir Book" panose="02000503020000020003" pitchFamily="2" charset="0"/>
              </a:rPr>
              <a:t>¿Cuáles son los </a:t>
            </a:r>
            <a:r>
              <a:rPr lang="es-ES_tradnl" b="1" dirty="0">
                <a:latin typeface="Avenir Book" panose="02000503020000020003" pitchFamily="2" charset="0"/>
              </a:rPr>
              <a:t>predictores</a:t>
            </a:r>
            <a:r>
              <a:rPr lang="es-ES_tradnl" dirty="0">
                <a:latin typeface="Avenir Book" panose="02000503020000020003" pitchFamily="2" charset="0"/>
              </a:rPr>
              <a:t> principales de la tolerancia a la corrupción?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64D0A-D721-8440-AB1B-E07FC82041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9852" y="398826"/>
            <a:ext cx="8210609" cy="54706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BD1E93-6F88-D541-9729-151ECAECE8BC}"/>
              </a:ext>
            </a:extLst>
          </p:cNvPr>
          <p:cNvSpPr/>
          <p:nvPr/>
        </p:nvSpPr>
        <p:spPr>
          <a:xfrm>
            <a:off x="431539" y="4946129"/>
            <a:ext cx="2291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Data source:</a:t>
            </a:r>
          </a:p>
          <a:p>
            <a:r>
              <a:rPr lang="en-US" sz="900" dirty="0">
                <a:solidFill>
                  <a:srgbClr val="3975BC"/>
                </a:solidFill>
                <a:latin typeface="Avenir Book" panose="02000503020000020003" pitchFamily="2" charset="0"/>
              </a:rPr>
              <a:t>International Civic and Citizenship Study (ICCS) 2016, including representative samples of grade 8 students from Chile, Colombia, the Dominican Republic, Mexico, and Peru.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6837C-581A-9746-BD19-09DED4E788A2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2132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8EA6F-8C89-E443-887C-82D10BECC129}"/>
              </a:ext>
            </a:extLst>
          </p:cNvPr>
          <p:cNvSpPr/>
          <p:nvPr/>
        </p:nvSpPr>
        <p:spPr>
          <a:xfrm>
            <a:off x="3912974" y="247108"/>
            <a:ext cx="7578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condena de los actos de corrupción requiere que los ciudadanos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comprendan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 las instituciones políticas (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Lavena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2013), y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las consecuencias de los actos de corrupción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(Wang &amp; Bernardo, 2017).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Estudiantes con mayor sofisticación política (i.e., mayor conocimiento cívico) se encuentran mejor preparados para entender las consecuencias de la corrupción, y se encuentran mejor equipados para rechazar a los actos de corrupción de los servidores públicos (i.e.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public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officials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).</a:t>
            </a:r>
            <a:endParaRPr lang="es-ES_tradnl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C46E9-8513-6241-99E5-2B60EAD4B2B6}"/>
              </a:ext>
            </a:extLst>
          </p:cNvPr>
          <p:cNvSpPr/>
          <p:nvPr/>
        </p:nvSpPr>
        <p:spPr>
          <a:xfrm>
            <a:off x="3912974" y="2305615"/>
            <a:ext cx="75788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El autoritarismo, es una tendencia que consiste en apoyar a autoridades fuertes 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Altmeyer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1981), favoreciendo a la obediencia acrítica, y el respeto irrestricto a las autoridades 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Duckitt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Bizumic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Krauss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Heled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2010). Estudios observacionales han encontrado que las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personas que presentan mayores niveles de autoritarismo, también presentan mayores niveles de tolerancia a la corrupción</a:t>
            </a:r>
            <a:r>
              <a:rPr lang="es-ES_tradnl" sz="1600" b="1" dirty="0">
                <a:solidFill>
                  <a:srgbClr val="3875BA"/>
                </a:solidFill>
                <a:latin typeface="Avenir Book" panose="02000503020000020003" pitchFamily="2" charset="0"/>
              </a:rPr>
              <a:t> 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(Wang &amp; Bernardo, 2017). Complementariamente, estudios experimentales indican que las personas que adhieren en mayor medida al autoritarismo, son mas permisivas con las transgresiones éticas de las autoridades 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Bocchiaro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Zimbardo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2017; Son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Hing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Bobocel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Zanna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McBride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2007).</a:t>
            </a:r>
            <a:endParaRPr lang="es-ES_tradnl" dirty="0">
              <a:solidFill>
                <a:srgbClr val="3875BA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753E6-8E75-6748-84A0-8DEFECF95092}"/>
              </a:ext>
            </a:extLst>
          </p:cNvPr>
          <p:cNvSpPr/>
          <p:nvPr/>
        </p:nvSpPr>
        <p:spPr>
          <a:xfrm>
            <a:off x="3912974" y="5184536"/>
            <a:ext cx="7776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El rechazo a la corrupción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requiere de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ciudadanos que evalúen críticamente a las autoridades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(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Pozzi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Fattori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Bocchiaro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&amp; 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Alfieri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2014).</a:t>
            </a:r>
            <a:endParaRPr lang="es-ES_tradnl" sz="1400" dirty="0">
              <a:solidFill>
                <a:srgbClr val="3875BA"/>
              </a:solidFill>
              <a:highlight>
                <a:srgbClr val="00FFFF"/>
              </a:highlight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ECC109-1B7F-C741-AA2A-ADFFA83B7E97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C670C7-92E5-5B4B-A9A9-969D59E2EB5D}"/>
              </a:ext>
            </a:extLst>
          </p:cNvPr>
          <p:cNvSpPr txBox="1">
            <a:spLocks/>
          </p:cNvSpPr>
          <p:nvPr/>
        </p:nvSpPr>
        <p:spPr bwMode="auto">
          <a:xfrm>
            <a:off x="344386" y="398826"/>
            <a:ext cx="2870576" cy="349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charset="0"/>
              </a:defRPr>
            </a:lvl9pPr>
          </a:lstStyle>
          <a:p>
            <a:r>
              <a:rPr lang="es-ES_tradnl" dirty="0">
                <a:latin typeface="Avenir Book" panose="02000503020000020003" pitchFamily="2" charset="0"/>
              </a:rPr>
              <a:t>¿Cuáles son los </a:t>
            </a:r>
            <a:r>
              <a:rPr lang="es-ES_tradnl" b="1" dirty="0">
                <a:latin typeface="Avenir Book" panose="02000503020000020003" pitchFamily="2" charset="0"/>
              </a:rPr>
              <a:t>predictores</a:t>
            </a:r>
            <a:r>
              <a:rPr lang="es-ES_tradnl" dirty="0">
                <a:latin typeface="Avenir Book" panose="02000503020000020003" pitchFamily="2" charset="0"/>
              </a:rPr>
              <a:t> principales de la tolerancia a la corrupción?</a:t>
            </a:r>
          </a:p>
        </p:txBody>
      </p:sp>
    </p:spTree>
    <p:extLst>
      <p:ext uri="{BB962C8B-B14F-4D97-AF65-F5344CB8AC3E}">
        <p14:creationId xmlns:p14="http://schemas.microsoft.com/office/powerpoint/2010/main" val="22565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6"/>
            <a:ext cx="3436783" cy="3493551"/>
          </a:xfrm>
        </p:spPr>
        <p:txBody>
          <a:bodyPr/>
          <a:lstStyle/>
          <a:p>
            <a:r>
              <a:rPr lang="es-ES_tradnl" sz="3600" dirty="0">
                <a:latin typeface="Avenir Book" panose="02000503020000020003" pitchFamily="2" charset="0"/>
              </a:rPr>
              <a:t>Cómo las escuelas pueden </a:t>
            </a:r>
            <a:r>
              <a:rPr lang="es-ES_tradnl" sz="3600" b="1" dirty="0">
                <a:latin typeface="Avenir Book" panose="02000503020000020003" pitchFamily="2" charset="0"/>
              </a:rPr>
              <a:t>promover el apoyo a normas anticorrupción</a:t>
            </a:r>
            <a:r>
              <a:rPr lang="es-ES_tradnl" sz="36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92C5B-A737-4542-A577-5676FA609D35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9DCA2-6246-E14A-856C-99353362BB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064" y="390767"/>
            <a:ext cx="8336456" cy="42975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23F9FA-47FF-5645-B794-EE165E4C721F}"/>
              </a:ext>
            </a:extLst>
          </p:cNvPr>
          <p:cNvSpPr/>
          <p:nvPr/>
        </p:nvSpPr>
        <p:spPr>
          <a:xfrm>
            <a:off x="431539" y="4946129"/>
            <a:ext cx="22919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Modelo ajustado:</a:t>
            </a:r>
          </a:p>
          <a:p>
            <a:endParaRPr lang="es-ES_tradnl" sz="900" dirty="0">
              <a:solidFill>
                <a:srgbClr val="3975BC"/>
              </a:solidFill>
              <a:latin typeface="Avenir Book" panose="02000503020000020003" pitchFamily="2" charset="0"/>
            </a:endParaRPr>
          </a:p>
          <a:p>
            <a:r>
              <a:rPr lang="es-ES_tradnl" sz="900" dirty="0">
                <a:solidFill>
                  <a:srgbClr val="3975BC"/>
                </a:solidFill>
                <a:latin typeface="Avenir Book" panose="02000503020000020003" pitchFamily="2" charset="0"/>
              </a:rPr>
              <a:t>Modelo desagregado (</a:t>
            </a:r>
            <a:r>
              <a:rPr lang="es-ES_tradnl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Rights</a:t>
            </a:r>
            <a:r>
              <a:rPr lang="es-ES_tradnl" sz="900" dirty="0">
                <a:solidFill>
                  <a:srgbClr val="3975BC"/>
                </a:solidFill>
                <a:latin typeface="Avenir Book" panose="02000503020000020003" pitchFamily="2" charset="0"/>
              </a:rPr>
              <a:t> et al., 2019), incluyendo a los </a:t>
            </a:r>
            <a:r>
              <a:rPr lang="es-ES_tradnl" sz="900" dirty="0" err="1">
                <a:solidFill>
                  <a:srgbClr val="3975BC"/>
                </a:solidFill>
                <a:latin typeface="Avenir Book" panose="02000503020000020003" pitchFamily="2" charset="0"/>
              </a:rPr>
              <a:t>paises</a:t>
            </a:r>
            <a:r>
              <a:rPr lang="es-ES_tradnl" sz="900" dirty="0">
                <a:solidFill>
                  <a:srgbClr val="3975BC"/>
                </a:solidFill>
                <a:latin typeface="Avenir Book" panose="02000503020000020003" pitchFamily="2" charset="0"/>
              </a:rPr>
              <a:t> como efectos fijos.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44B80-8332-E443-ABB3-3D31DD15B14B}"/>
              </a:ext>
            </a:extLst>
          </p:cNvPr>
          <p:cNvSpPr/>
          <p:nvPr/>
        </p:nvSpPr>
        <p:spPr>
          <a:xfrm>
            <a:off x="3759903" y="4917570"/>
            <a:ext cx="52414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>
                <a:solidFill>
                  <a:srgbClr val="3975BC"/>
                </a:solidFill>
              </a:rPr>
              <a:t>Carrasco, D., &amp; </a:t>
            </a:r>
            <a:r>
              <a:rPr lang="en-US" sz="1100" dirty="0" err="1">
                <a:solidFill>
                  <a:srgbClr val="3975BC"/>
                </a:solidFill>
              </a:rPr>
              <a:t>Pavón</a:t>
            </a:r>
            <a:r>
              <a:rPr lang="en-US" sz="1100" dirty="0">
                <a:solidFill>
                  <a:srgbClr val="3975BC"/>
                </a:solidFill>
              </a:rPr>
              <a:t>, A. (2021). Tolerance of corruption among students in Latin America. In </a:t>
            </a:r>
            <a:r>
              <a:rPr lang="en-US" sz="1100" i="1" dirty="0">
                <a:solidFill>
                  <a:srgbClr val="3975BC"/>
                </a:solidFill>
              </a:rPr>
              <a:t>Good Citizenship for the Next Generation. A Global Perspective Using IEA ICCS 2016 Data</a:t>
            </a:r>
            <a:r>
              <a:rPr lang="en-US" sz="1100" dirty="0">
                <a:solidFill>
                  <a:srgbClr val="3975BC"/>
                </a:solidFill>
              </a:rPr>
              <a:t>. Springer International Publishing. https://</a:t>
            </a:r>
            <a:r>
              <a:rPr lang="en-US" sz="1100" dirty="0" err="1">
                <a:solidFill>
                  <a:srgbClr val="3975BC"/>
                </a:solidFill>
              </a:rPr>
              <a:t>doi.org</a:t>
            </a:r>
            <a:r>
              <a:rPr lang="en-US" sz="1100" dirty="0">
                <a:solidFill>
                  <a:srgbClr val="3975BC"/>
                </a:solidFill>
              </a:rPr>
              <a:t>/10.1007/978-3-030-75746-5</a:t>
            </a:r>
            <a:endParaRPr lang="en-US" sz="1100" dirty="0">
              <a:solidFill>
                <a:srgbClr val="3975BC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7B7F74-1F7B-DA44-BCDD-2D1E6AA1B95C}"/>
              </a:ext>
            </a:extLst>
          </p:cNvPr>
          <p:cNvSpPr/>
          <p:nvPr/>
        </p:nvSpPr>
        <p:spPr>
          <a:xfrm>
            <a:off x="3759903" y="1478564"/>
            <a:ext cx="5426628" cy="371501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3D6B1-575A-BD47-86AD-872A51382D50}"/>
              </a:ext>
            </a:extLst>
          </p:cNvPr>
          <p:cNvSpPr/>
          <p:nvPr/>
        </p:nvSpPr>
        <p:spPr>
          <a:xfrm>
            <a:off x="3714262" y="5784746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en-US" sz="1100" dirty="0">
                <a:solidFill>
                  <a:srgbClr val="3975BC"/>
                </a:solidFill>
              </a:rPr>
              <a:t>Carrasco, D., Banerjee, R., </a:t>
            </a:r>
            <a:r>
              <a:rPr lang="en-US" sz="1100" dirty="0" err="1">
                <a:solidFill>
                  <a:srgbClr val="3975BC"/>
                </a:solidFill>
              </a:rPr>
              <a:t>Treviño</a:t>
            </a:r>
            <a:r>
              <a:rPr lang="en-US" sz="1100" dirty="0">
                <a:solidFill>
                  <a:srgbClr val="3975BC"/>
                </a:solidFill>
              </a:rPr>
              <a:t>, E., &amp; Villalobos, C. (2019). Civic knowledge and open classroom discussion: explaining tolerance of corruption among 8th-grade students in Latin America. Educational Psychology, 0(0), 1–21. https://</a:t>
            </a:r>
            <a:r>
              <a:rPr lang="en-US" sz="1100" dirty="0" err="1">
                <a:solidFill>
                  <a:srgbClr val="3975BC"/>
                </a:solidFill>
              </a:rPr>
              <a:t>doi.org</a:t>
            </a:r>
            <a:r>
              <a:rPr lang="en-US" sz="1100" dirty="0">
                <a:solidFill>
                  <a:srgbClr val="3975BC"/>
                </a:solidFill>
              </a:rPr>
              <a:t>/10.1080/01443410.2019.1699907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EA588-0228-494F-8699-C2A029B449F7}"/>
              </a:ext>
            </a:extLst>
          </p:cNvPr>
          <p:cNvSpPr/>
          <p:nvPr/>
        </p:nvSpPr>
        <p:spPr>
          <a:xfrm>
            <a:off x="9810262" y="5071458"/>
            <a:ext cx="22919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Fuente de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resultados</a:t>
            </a:r>
            <a:endParaRPr lang="en-US" sz="900" dirty="0">
              <a:solidFill>
                <a:srgbClr val="3975BC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D2DFA-670D-B44F-B7EF-7B4C06101022}"/>
              </a:ext>
            </a:extLst>
          </p:cNvPr>
          <p:cNvSpPr/>
          <p:nvPr/>
        </p:nvSpPr>
        <p:spPr>
          <a:xfrm>
            <a:off x="9810262" y="5853996"/>
            <a:ext cx="2291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Open classroom y sus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efectos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indirectos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hacia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tolerancia</a:t>
            </a:r>
            <a:r>
              <a:rPr lang="en-US" sz="900" b="1" dirty="0">
                <a:solidFill>
                  <a:srgbClr val="3975BC"/>
                </a:solidFill>
                <a:latin typeface="Avenir Book" panose="02000503020000020003" pitchFamily="2" charset="0"/>
              </a:rPr>
              <a:t> a la </a:t>
            </a:r>
            <a:r>
              <a:rPr lang="en-US" sz="900" b="1" dirty="0" err="1">
                <a:solidFill>
                  <a:srgbClr val="3975BC"/>
                </a:solidFill>
                <a:latin typeface="Avenir Book" panose="02000503020000020003" pitchFamily="2" charset="0"/>
              </a:rPr>
              <a:t>corrupción</a:t>
            </a:r>
            <a:endParaRPr lang="en-US" sz="900" dirty="0">
              <a:solidFill>
                <a:srgbClr val="3975BC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6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4" grpId="0" animBg="1"/>
      <p:bldP spid="5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C7492F5C-B988-1147-9E7C-02192F7F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85" y="398826"/>
            <a:ext cx="3436783" cy="3493551"/>
          </a:xfrm>
        </p:spPr>
        <p:txBody>
          <a:bodyPr/>
          <a:lstStyle/>
          <a:p>
            <a:r>
              <a:rPr lang="es-ES_tradnl" sz="3600" dirty="0">
                <a:latin typeface="Avenir Book" panose="02000503020000020003" pitchFamily="2" charset="0"/>
              </a:rPr>
              <a:t>Cómo las escuelas pueden </a:t>
            </a:r>
            <a:r>
              <a:rPr lang="es-ES_tradnl" sz="3600" b="1" dirty="0">
                <a:latin typeface="Avenir Book" panose="02000503020000020003" pitchFamily="2" charset="0"/>
              </a:rPr>
              <a:t>promover el apoyo a normas anticorrupción</a:t>
            </a:r>
            <a:r>
              <a:rPr lang="es-ES_tradnl" sz="36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22CD7-1AC4-984D-8A4B-712FD56F9A3B}"/>
              </a:ext>
            </a:extLst>
          </p:cNvPr>
          <p:cNvSpPr/>
          <p:nvPr/>
        </p:nvSpPr>
        <p:spPr>
          <a:xfrm>
            <a:off x="4024183" y="398826"/>
            <a:ext cx="76158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El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enfoque de tres pilares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para combatir la corrupción consiste en la aplicación, prevención, y educación acerca de la corrupción (Marquette, 2007). En este enfoque la educación aumenta los niveles de conciencia acerca de la corrupción, mediante la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diseminación de información, la promoción de normas sociales, y la enseñanza de habilidades para enfrentar a la corrupción (</a:t>
            </a:r>
            <a:r>
              <a:rPr lang="es-ES_tradnl" sz="1600" dirty="0" err="1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Keen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, 2000).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C1326-91D3-C048-9F16-0F5915D3361C}"/>
              </a:ext>
            </a:extLst>
          </p:cNvPr>
          <p:cNvSpPr/>
          <p:nvPr/>
        </p:nvSpPr>
        <p:spPr>
          <a:xfrm>
            <a:off x="4024181" y="1901083"/>
            <a:ext cx="72081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discusión abierta en la sala de clases, es un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factor de efectividad escolar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de la educación cívica conocido por </a:t>
            </a:r>
            <a:r>
              <a:rPr lang="es-ES_tradnl" sz="1600" b="1" dirty="0">
                <a:solidFill>
                  <a:srgbClr val="3875BA"/>
                </a:solidFill>
                <a:latin typeface="Avenir Book" panose="02000503020000020003" pitchFamily="2" charset="0"/>
              </a:rPr>
              <a:t>promover el conocimiento cívico entre los estudiantes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(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Isac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Maslowski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Creemers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&amp; van der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Werf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2014;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Persson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2015).</a:t>
            </a:r>
          </a:p>
          <a:p>
            <a:endParaRPr lang="es-ES_tradnl" sz="1600" dirty="0">
              <a:solidFill>
                <a:srgbClr val="3875BA"/>
              </a:solidFill>
              <a:latin typeface="Avenir Book" panose="02000503020000020003" pitchFamily="2" charset="0"/>
            </a:endParaRPr>
          </a:p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discusión cívica promueve que los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estudiantes articulen conocimiento, mediante preguntas y respuestas,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 facilitando la comprensión de controversias (Harris, 1996). </a:t>
            </a:r>
            <a:r>
              <a:rPr lang="es-ES_tradnl" sz="1600" b="1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Además, es un factor protector de la adhesión al  autoritarismo</a:t>
            </a:r>
            <a:r>
              <a:rPr lang="es-ES_tradnl" sz="1600" b="1" dirty="0">
                <a:solidFill>
                  <a:srgbClr val="3875BA"/>
                </a:solidFill>
                <a:latin typeface="Avenir Book" panose="02000503020000020003" pitchFamily="2" charset="0"/>
              </a:rPr>
              <a:t> 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(Hahn &amp; </a:t>
            </a:r>
            <a:r>
              <a:rPr lang="es-ES_tradnl" sz="1600" dirty="0" err="1">
                <a:solidFill>
                  <a:srgbClr val="3875BA"/>
                </a:solidFill>
                <a:latin typeface="Avenir Book" panose="02000503020000020003" pitchFamily="2" charset="0"/>
              </a:rPr>
              <a:t>Tocci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, 1990).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B5AFB-5BBA-734A-948B-1D97FEC8E936}"/>
              </a:ext>
            </a:extLst>
          </p:cNvPr>
          <p:cNvSpPr/>
          <p:nvPr/>
        </p:nvSpPr>
        <p:spPr>
          <a:xfrm>
            <a:off x="4024182" y="4420885"/>
            <a:ext cx="720810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La discusión abierta en la sala de clases, de temas sociales y políticos,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previene de la tolerancia a la corrupción de forma indirecta</a:t>
            </a:r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: promueve el conocimiento cívico de los estudiantes, y previene de la adhesión al autoritarismo (Carrasco et al., 2020).</a:t>
            </a:r>
          </a:p>
          <a:p>
            <a:endParaRPr lang="es-ES_tradnl" sz="1600" dirty="0">
              <a:solidFill>
                <a:srgbClr val="3875BA"/>
              </a:solidFill>
              <a:latin typeface="Avenir Book" panose="02000503020000020003" pitchFamily="2" charset="0"/>
            </a:endParaRPr>
          </a:p>
          <a:p>
            <a:r>
              <a:rPr lang="es-ES_tradnl" sz="1600" dirty="0">
                <a:solidFill>
                  <a:srgbClr val="3875BA"/>
                </a:solidFill>
                <a:latin typeface="Avenir Book" panose="02000503020000020003" pitchFamily="2" charset="0"/>
              </a:rPr>
              <a:t>Si se espera que los estudiantes, participen como agentes de control para prevenir la corrupción a futuro, </a:t>
            </a:r>
            <a:r>
              <a:rPr lang="es-ES_tradnl" sz="1600" dirty="0">
                <a:solidFill>
                  <a:srgbClr val="3875BA"/>
                </a:solidFill>
                <a:highlight>
                  <a:srgbClr val="00FFFF"/>
                </a:highlight>
                <a:latin typeface="Avenir Book" panose="02000503020000020003" pitchFamily="2" charset="0"/>
              </a:rPr>
              <a:t>entonces se requiere que estas oportunidades de aprendizaje fueran accesibles para todos los estudiantes.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92C5B-A737-4542-A577-5676FA609D35}"/>
              </a:ext>
            </a:extLst>
          </p:cNvPr>
          <p:cNvSpPr/>
          <p:nvPr/>
        </p:nvSpPr>
        <p:spPr>
          <a:xfrm>
            <a:off x="8336457" y="6482988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github.com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</a:t>
            </a:r>
            <a:r>
              <a:rPr lang="en-US" sz="1400" dirty="0" err="1">
                <a:solidFill>
                  <a:srgbClr val="3975BC"/>
                </a:solidFill>
                <a:latin typeface="Avenir Book" panose="02000503020000020003" pitchFamily="2" charset="0"/>
              </a:rPr>
              <a:t>dacarras</a:t>
            </a:r>
            <a:r>
              <a:rPr lang="en-US" sz="1400" dirty="0">
                <a:solidFill>
                  <a:srgbClr val="3975BC"/>
                </a:solidFill>
                <a:latin typeface="Avenir Book" panose="02000503020000020003" pitchFamily="2" charset="0"/>
              </a:rPr>
              <a:t>/schpp_2022_corr</a:t>
            </a:r>
          </a:p>
        </p:txBody>
      </p:sp>
    </p:spTree>
    <p:extLst>
      <p:ext uri="{BB962C8B-B14F-4D97-AF65-F5344CB8AC3E}">
        <p14:creationId xmlns:p14="http://schemas.microsoft.com/office/powerpoint/2010/main" val="11949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731D0F56-AB3C-8642-AE3E-F879B969D498}" vid="{BC41FFEA-073A-2D46-B765-B0A507400F9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mide_uc_propuesta_v2</Template>
  <TotalTime>12622</TotalTime>
  <Words>1177</Words>
  <Application>Microsoft Macintosh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</vt:lpstr>
      <vt:lpstr>Avenir Book</vt:lpstr>
      <vt:lpstr>Calibri</vt:lpstr>
      <vt:lpstr>Calibri Light</vt:lpstr>
      <vt:lpstr>Times</vt:lpstr>
      <vt:lpstr>Tema de Office</vt:lpstr>
      <vt:lpstr>PowerPoint Presentation</vt:lpstr>
      <vt:lpstr>PowerPoint Presentation</vt:lpstr>
      <vt:lpstr>PowerPoint Presentation</vt:lpstr>
      <vt:lpstr>Normas anticorrupción y educación cívica</vt:lpstr>
      <vt:lpstr>Normas anticorrupción y educación cívica</vt:lpstr>
      <vt:lpstr>¿Cuáles son los predictores principales de la tolerancia a la corrupción?</vt:lpstr>
      <vt:lpstr>PowerPoint Presentation</vt:lpstr>
      <vt:lpstr>Cómo las escuelas pueden promover el apoyo a normas anticorrupción?</vt:lpstr>
      <vt:lpstr>Cómo las escuelas pueden promover el apoyo a normas anticorrupción?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Delia Catalan</dc:creator>
  <cp:lastModifiedBy>Diego Carrasco</cp:lastModifiedBy>
  <cp:revision>692</cp:revision>
  <cp:lastPrinted>2019-04-20T17:09:54Z</cp:lastPrinted>
  <dcterms:created xsi:type="dcterms:W3CDTF">2018-06-15T15:38:00Z</dcterms:created>
  <dcterms:modified xsi:type="dcterms:W3CDTF">2022-01-12T16:22:27Z</dcterms:modified>
</cp:coreProperties>
</file>